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4131" r:id="rId2"/>
  </p:sldMasterIdLst>
  <p:notesMasterIdLst>
    <p:notesMasterId r:id="rId24"/>
  </p:notesMasterIdLst>
  <p:handoutMasterIdLst>
    <p:handoutMasterId r:id="rId25"/>
  </p:handoutMasterIdLst>
  <p:sldIdLst>
    <p:sldId id="287" r:id="rId3"/>
    <p:sldId id="296" r:id="rId4"/>
    <p:sldId id="293" r:id="rId5"/>
    <p:sldId id="303" r:id="rId6"/>
    <p:sldId id="304" r:id="rId7"/>
    <p:sldId id="305" r:id="rId8"/>
    <p:sldId id="306" r:id="rId9"/>
    <p:sldId id="307" r:id="rId10"/>
    <p:sldId id="308" r:id="rId11"/>
    <p:sldId id="319" r:id="rId12"/>
    <p:sldId id="320" r:id="rId13"/>
    <p:sldId id="309" r:id="rId14"/>
    <p:sldId id="310" r:id="rId15"/>
    <p:sldId id="311" r:id="rId16"/>
    <p:sldId id="312" r:id="rId17"/>
    <p:sldId id="313" r:id="rId18"/>
    <p:sldId id="314" r:id="rId19"/>
    <p:sldId id="302" r:id="rId20"/>
    <p:sldId id="317" r:id="rId21"/>
    <p:sldId id="294" r:id="rId22"/>
    <p:sldId id="297" r:id="rId23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3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3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3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3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3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66"/>
    <a:srgbClr val="FC9F8C"/>
    <a:srgbClr val="FFFFCC"/>
    <a:srgbClr val="CCCCFF"/>
    <a:srgbClr val="CC99FF"/>
    <a:srgbClr val="FFCC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0.wmf"/><Relationship Id="rId4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D2C902A-443B-46D0-83BA-85AF8A454EC1}" type="datetimeFigureOut">
              <a:rPr lang="en-US"/>
              <a:pPr>
                <a:defRPr/>
              </a:pPr>
              <a:t>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9BB2455-9639-4112-B8CF-06F73F21B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592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7400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70388"/>
            <a:ext cx="5486400" cy="413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760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fld id="{64D0787A-3824-4573-8EEC-6AE069DC0A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8828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0" y="0"/>
            <a:ext cx="1066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D589C-38FC-4545-AF0A-0132F5D424F1}" type="datetime1">
              <a:rPr lang="en-US"/>
              <a:pPr>
                <a:defRPr/>
              </a:pPr>
              <a:t>1/12/2016</a:t>
            </a:fld>
            <a:r>
              <a:rPr lang="en-US"/>
              <a:t>  </a:t>
            </a:r>
          </a:p>
          <a:p>
            <a:pPr>
              <a:defRPr/>
            </a:pPr>
            <a:r>
              <a:rPr lang="en-US"/>
              <a:t>Day 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1C0A0-EDD3-4B0A-ACE1-E53C89D0B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651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0" y="0"/>
            <a:ext cx="1066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74A9E-0D75-49F7-BD8A-DF3CB2E6C074}" type="datetime1">
              <a:rPr lang="en-US"/>
              <a:pPr>
                <a:defRPr/>
              </a:pPr>
              <a:t>1/12/2016</a:t>
            </a:fld>
            <a:r>
              <a:rPr lang="en-US"/>
              <a:t>  </a:t>
            </a:r>
          </a:p>
          <a:p>
            <a:pPr>
              <a:defRPr/>
            </a:pPr>
            <a:r>
              <a:rPr lang="en-US"/>
              <a:t>Day 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2826D-9FEC-4BFF-BF95-715A3DC7C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304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7620000" y="0"/>
            <a:ext cx="1066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B092B-0916-4398-A612-9495822C5175}" type="datetime1">
              <a:rPr lang="en-US"/>
              <a:pPr>
                <a:defRPr/>
              </a:pPr>
              <a:t>1/12/2016</a:t>
            </a:fld>
            <a:r>
              <a:rPr lang="en-US"/>
              <a:t>  </a:t>
            </a:r>
          </a:p>
          <a:p>
            <a:pPr>
              <a:defRPr/>
            </a:pPr>
            <a:r>
              <a:rPr lang="en-US"/>
              <a:t>Day 6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06ED1-7F56-4138-910D-2237BAA68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75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0" y="0"/>
            <a:ext cx="1066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3BFC6-57FA-4BC1-AD93-AB6760413ACA}" type="datetime1">
              <a:rPr lang="en-US"/>
              <a:pPr>
                <a:defRPr/>
              </a:pPr>
              <a:t>1/12/2016</a:t>
            </a:fld>
            <a:r>
              <a:rPr lang="en-US"/>
              <a:t>  </a:t>
            </a:r>
          </a:p>
          <a:p>
            <a:pPr>
              <a:defRPr/>
            </a:pPr>
            <a:r>
              <a:rPr lang="en-US"/>
              <a:t>Day 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12286-725C-4BEF-B463-3493140E5C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4648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620000" y="0"/>
            <a:ext cx="1066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5290F-8BA6-43E1-B8FC-961734F88AA8}" type="datetime1">
              <a:rPr lang="en-US"/>
              <a:pPr>
                <a:defRPr/>
              </a:pPr>
              <a:t>1/12/2016</a:t>
            </a:fld>
            <a:r>
              <a:rPr lang="en-US"/>
              <a:t>  </a:t>
            </a:r>
          </a:p>
          <a:p>
            <a:pPr>
              <a:defRPr/>
            </a:pPr>
            <a:r>
              <a:rPr lang="en-US"/>
              <a:t>Day 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767E3-E8B8-4499-81EF-2F828CC5A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9079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34894F-20C2-4DB9-B97D-DE2BB1CFE465}" type="datetime1">
              <a:rPr lang="en-US" smtClean="0"/>
              <a:pPr>
                <a:defRPr/>
              </a:pPr>
              <a:t>1/12/2016</a:t>
            </a:fld>
            <a:r>
              <a:rPr lang="en-US" smtClean="0"/>
              <a:t>  </a:t>
            </a:r>
          </a:p>
          <a:p>
            <a:pPr>
              <a:defRPr/>
            </a:pPr>
            <a:r>
              <a:rPr lang="en-US" smtClean="0"/>
              <a:t>Day 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0663B3-1965-46F9-848E-3DC72C43CF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37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8C9824-7E5B-4410-969F-AEE909049E48}" type="datetime1">
              <a:rPr lang="en-US" smtClean="0"/>
              <a:pPr>
                <a:defRPr/>
              </a:pPr>
              <a:t>1/12/2016</a:t>
            </a:fld>
            <a:r>
              <a:rPr lang="en-US" smtClean="0"/>
              <a:t>  </a:t>
            </a:r>
          </a:p>
          <a:p>
            <a:pPr>
              <a:defRPr/>
            </a:pPr>
            <a:r>
              <a:rPr lang="en-US" smtClean="0"/>
              <a:t>Day 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D3D735-7AC9-4D25-98DB-85FD57E2F0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193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BC0345-73A9-4048-905C-6717356160F8}" type="datetime1">
              <a:rPr lang="en-US" smtClean="0"/>
              <a:pPr>
                <a:defRPr/>
              </a:pPr>
              <a:t>1/12/2016</a:t>
            </a:fld>
            <a:r>
              <a:rPr lang="en-US" smtClean="0"/>
              <a:t>  </a:t>
            </a:r>
          </a:p>
          <a:p>
            <a:pPr>
              <a:defRPr/>
            </a:pPr>
            <a:r>
              <a:rPr lang="en-US" smtClean="0"/>
              <a:t>Day 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E7C5E0-2A96-4E46-AE11-CAA4230EFC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6340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1D344B-5259-4BED-BB41-F48B8FEBC583}" type="datetime1">
              <a:rPr lang="en-US" smtClean="0"/>
              <a:pPr>
                <a:defRPr/>
              </a:pPr>
              <a:t>1/12/2016</a:t>
            </a:fld>
            <a:r>
              <a:rPr lang="en-US" smtClean="0"/>
              <a:t>  </a:t>
            </a:r>
          </a:p>
          <a:p>
            <a:pPr>
              <a:defRPr/>
            </a:pPr>
            <a:r>
              <a:rPr lang="en-US" smtClean="0"/>
              <a:t>Day 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843D5E-37A6-4246-A88B-8C5DCB5C02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883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22CC29-CFF2-4E62-B484-12FAFF149CBC}" type="datetime1">
              <a:rPr lang="en-US" smtClean="0"/>
              <a:pPr>
                <a:defRPr/>
              </a:pPr>
              <a:t>1/12/2016</a:t>
            </a:fld>
            <a:r>
              <a:rPr lang="en-US" smtClean="0"/>
              <a:t>  </a:t>
            </a:r>
          </a:p>
          <a:p>
            <a:pPr>
              <a:defRPr/>
            </a:pPr>
            <a:r>
              <a:rPr lang="en-US" smtClean="0"/>
              <a:t>Day 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19C181-1E0A-4DF8-BD2B-2609BD525E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9639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2C40C9-1096-4A0C-87C0-B778A2BE0355}" type="datetime1">
              <a:rPr lang="en-US" smtClean="0"/>
              <a:pPr>
                <a:defRPr/>
              </a:pPr>
              <a:t>1/12/2016</a:t>
            </a:fld>
            <a:r>
              <a:rPr lang="en-US" smtClean="0"/>
              <a:t>  </a:t>
            </a:r>
          </a:p>
          <a:p>
            <a:pPr>
              <a:defRPr/>
            </a:pPr>
            <a:r>
              <a:rPr lang="en-US" smtClean="0"/>
              <a:t>Day 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8A2328-AF3E-411F-9668-E1FCC07E91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628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0" y="0"/>
            <a:ext cx="1066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A27A7-B39A-4DE9-82CA-1837DB99EAF9}" type="datetime1">
              <a:rPr lang="en-US"/>
              <a:pPr>
                <a:defRPr/>
              </a:pPr>
              <a:t>1/12/2016</a:t>
            </a:fld>
            <a:r>
              <a:rPr lang="en-US"/>
              <a:t>  </a:t>
            </a:r>
          </a:p>
          <a:p>
            <a:pPr>
              <a:defRPr/>
            </a:pPr>
            <a:r>
              <a:rPr lang="en-US"/>
              <a:t>Day 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9DC90-8F16-4EEA-8FFC-549D230B6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9018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7CDDBC-6D1D-4B6C-94B3-915A3B1A10F7}" type="datetime1">
              <a:rPr lang="en-US" smtClean="0"/>
              <a:pPr>
                <a:defRPr/>
              </a:pPr>
              <a:t>1/12/2016</a:t>
            </a:fld>
            <a:r>
              <a:rPr lang="en-US" smtClean="0"/>
              <a:t>  </a:t>
            </a:r>
          </a:p>
          <a:p>
            <a:pPr>
              <a:defRPr/>
            </a:pPr>
            <a:r>
              <a:rPr lang="en-US" smtClean="0"/>
              <a:t>Day 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37892A-891E-497C-A617-B1B661C05A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2958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87DD7D-2826-46D2-AA69-4788F657EA00}" type="datetime1">
              <a:rPr lang="en-US" smtClean="0"/>
              <a:pPr>
                <a:defRPr/>
              </a:pPr>
              <a:t>1/12/2016</a:t>
            </a:fld>
            <a:r>
              <a:rPr lang="en-US" smtClean="0"/>
              <a:t>  </a:t>
            </a:r>
          </a:p>
          <a:p>
            <a:pPr>
              <a:defRPr/>
            </a:pPr>
            <a:r>
              <a:rPr lang="en-US" smtClean="0"/>
              <a:t>Day 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3CCBC-8B1E-4231-829F-CCE40D8485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3396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8455DF-601C-48EC-8BE3-37DF38D4367B}" type="datetime1">
              <a:rPr lang="en-US" smtClean="0"/>
              <a:pPr>
                <a:defRPr/>
              </a:pPr>
              <a:t>1/12/2016</a:t>
            </a:fld>
            <a:r>
              <a:rPr lang="en-US" smtClean="0"/>
              <a:t>  </a:t>
            </a:r>
          </a:p>
          <a:p>
            <a:pPr>
              <a:defRPr/>
            </a:pPr>
            <a:r>
              <a:rPr lang="en-US" smtClean="0"/>
              <a:t>Day 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0FB44A-3983-47F6-A93F-AA829132D4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8905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71C40D-9444-4D07-9C3D-D3CE214444EC}" type="datetime1">
              <a:rPr lang="en-US" smtClean="0"/>
              <a:pPr>
                <a:defRPr/>
              </a:pPr>
              <a:t>1/12/2016</a:t>
            </a:fld>
            <a:r>
              <a:rPr lang="en-US" smtClean="0"/>
              <a:t>  </a:t>
            </a:r>
          </a:p>
          <a:p>
            <a:pPr>
              <a:defRPr/>
            </a:pPr>
            <a:r>
              <a:rPr lang="en-US" smtClean="0"/>
              <a:t>Day 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9DD8C-53C1-4D35-BFEB-E6F860EC0F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168819"/>
      </p:ext>
    </p:extLst>
  </p:cSld>
  <p:clrMapOvr>
    <a:masterClrMapping/>
  </p:clrMapOvr>
  <p:hf sldNum="0" hdr="0" ft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71C40D-9444-4D07-9C3D-D3CE214444EC}" type="datetime1">
              <a:rPr lang="en-US" smtClean="0"/>
              <a:pPr>
                <a:defRPr/>
              </a:pPr>
              <a:t>1/12/2016</a:t>
            </a:fld>
            <a:r>
              <a:rPr lang="en-US" smtClean="0"/>
              <a:t>  </a:t>
            </a:r>
          </a:p>
          <a:p>
            <a:pPr>
              <a:defRPr/>
            </a:pPr>
            <a:r>
              <a:rPr lang="en-US" smtClean="0"/>
              <a:t>Day 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9DD8C-53C1-4D35-BFEB-E6F860EC0F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9767944"/>
      </p:ext>
    </p:extLst>
  </p:cSld>
  <p:clrMapOvr>
    <a:masterClrMapping/>
  </p:clrMapOvr>
  <p:hf sldNum="0" hdr="0" ftr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71C40D-9444-4D07-9C3D-D3CE214444EC}" type="datetime1">
              <a:rPr lang="en-US" smtClean="0"/>
              <a:pPr>
                <a:defRPr/>
              </a:pPr>
              <a:t>1/12/2016</a:t>
            </a:fld>
            <a:r>
              <a:rPr lang="en-US" smtClean="0"/>
              <a:t>  </a:t>
            </a:r>
          </a:p>
          <a:p>
            <a:pPr>
              <a:defRPr/>
            </a:pPr>
            <a:r>
              <a:rPr lang="en-US" smtClean="0"/>
              <a:t>Day 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9DD8C-53C1-4D35-BFEB-E6F860EC0F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262743"/>
      </p:ext>
    </p:extLst>
  </p:cSld>
  <p:clrMapOvr>
    <a:masterClrMapping/>
  </p:clrMapOvr>
  <p:hf sldNum="0" hdr="0" ftr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71C40D-9444-4D07-9C3D-D3CE214444EC}" type="datetime1">
              <a:rPr lang="en-US" smtClean="0"/>
              <a:pPr>
                <a:defRPr/>
              </a:pPr>
              <a:t>1/12/2016</a:t>
            </a:fld>
            <a:r>
              <a:rPr lang="en-US" smtClean="0"/>
              <a:t>  </a:t>
            </a:r>
          </a:p>
          <a:p>
            <a:pPr>
              <a:defRPr/>
            </a:pPr>
            <a:r>
              <a:rPr lang="en-US" smtClean="0"/>
              <a:t>Day 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9DD8C-53C1-4D35-BFEB-E6F860EC0F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1839650"/>
      </p:ext>
    </p:extLst>
  </p:cSld>
  <p:clrMapOvr>
    <a:masterClrMapping/>
  </p:clrMapOvr>
  <p:hf sldNum="0" hdr="0" ftr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71C40D-9444-4D07-9C3D-D3CE214444EC}" type="datetime1">
              <a:rPr lang="en-US" smtClean="0"/>
              <a:pPr>
                <a:defRPr/>
              </a:pPr>
              <a:t>1/12/2016</a:t>
            </a:fld>
            <a:r>
              <a:rPr lang="en-US" smtClean="0"/>
              <a:t>  </a:t>
            </a:r>
          </a:p>
          <a:p>
            <a:pPr>
              <a:defRPr/>
            </a:pPr>
            <a:r>
              <a:rPr lang="en-US" smtClean="0"/>
              <a:t>Day 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9DD8C-53C1-4D35-BFEB-E6F860EC0F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056437"/>
      </p:ext>
    </p:extLst>
  </p:cSld>
  <p:clrMapOvr>
    <a:masterClrMapping/>
  </p:clrMapOvr>
  <p:hf sldNum="0" hdr="0" ftr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E58761-A84F-4707-8EB7-4D0F7FC1677E}" type="datetime1">
              <a:rPr lang="en-US" smtClean="0"/>
              <a:pPr>
                <a:defRPr/>
              </a:pPr>
              <a:t>1/12/2016</a:t>
            </a:fld>
            <a:r>
              <a:rPr lang="en-US" smtClean="0"/>
              <a:t>  </a:t>
            </a:r>
          </a:p>
          <a:p>
            <a:pPr>
              <a:defRPr/>
            </a:pPr>
            <a:r>
              <a:rPr lang="en-US" smtClean="0"/>
              <a:t>Day 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BA9DF8-75AA-4CE1-9F56-BC4F785575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3438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968567-C017-46BF-8B96-94CA572E6C98}" type="datetime1">
              <a:rPr lang="en-US" smtClean="0"/>
              <a:pPr>
                <a:defRPr/>
              </a:pPr>
              <a:t>1/12/2016</a:t>
            </a:fld>
            <a:r>
              <a:rPr lang="en-US" smtClean="0"/>
              <a:t>  </a:t>
            </a:r>
          </a:p>
          <a:p>
            <a:pPr>
              <a:defRPr/>
            </a:pPr>
            <a:r>
              <a:rPr lang="en-US" smtClean="0"/>
              <a:t>Day 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272FC1-8C88-4E67-B825-758BEB08E4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285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0" y="0"/>
            <a:ext cx="1066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C298D-AF47-4ECE-A44A-DCF43D22589F}" type="datetime1">
              <a:rPr lang="en-US"/>
              <a:pPr>
                <a:defRPr/>
              </a:pPr>
              <a:t>1/12/2016</a:t>
            </a:fld>
            <a:r>
              <a:rPr lang="en-US"/>
              <a:t>  </a:t>
            </a:r>
          </a:p>
          <a:p>
            <a:pPr>
              <a:defRPr/>
            </a:pPr>
            <a:r>
              <a:rPr lang="en-US"/>
              <a:t>Day 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7E19F-38F2-477A-9EDE-25C0A21F4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391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620000" y="0"/>
            <a:ext cx="1066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B20C0-C769-4C3B-9DE1-E55B3390900C}" type="datetime1">
              <a:rPr lang="en-US"/>
              <a:pPr>
                <a:defRPr/>
              </a:pPr>
              <a:t>1/12/2016</a:t>
            </a:fld>
            <a:r>
              <a:rPr lang="en-US"/>
              <a:t>  </a:t>
            </a:r>
          </a:p>
          <a:p>
            <a:pPr>
              <a:defRPr/>
            </a:pPr>
            <a:r>
              <a:rPr lang="en-US"/>
              <a:t>Day 6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6A166-473C-4F90-A140-166578E14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912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620000" y="0"/>
            <a:ext cx="1066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1E735-197C-471F-BC5C-F4D852807551}" type="datetime1">
              <a:rPr lang="en-US"/>
              <a:pPr>
                <a:defRPr/>
              </a:pPr>
              <a:t>1/12/2016</a:t>
            </a:fld>
            <a:r>
              <a:rPr lang="en-US"/>
              <a:t>  </a:t>
            </a:r>
          </a:p>
          <a:p>
            <a:pPr>
              <a:defRPr/>
            </a:pPr>
            <a:r>
              <a:rPr lang="en-US"/>
              <a:t>Day 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6126F-ECD1-4112-871F-072E9D11BE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78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0" y="0"/>
            <a:ext cx="1066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E43EE-2288-4EA5-B69A-0EF456FAFC18}" type="datetime1">
              <a:rPr lang="en-US"/>
              <a:pPr>
                <a:defRPr/>
              </a:pPr>
              <a:t>1/12/2016</a:t>
            </a:fld>
            <a:r>
              <a:rPr lang="en-US"/>
              <a:t>  </a:t>
            </a:r>
          </a:p>
          <a:p>
            <a:pPr>
              <a:defRPr/>
            </a:pPr>
            <a:r>
              <a:rPr lang="en-US"/>
              <a:t>Day 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C7EAD-2501-4B7E-95B3-0B94B2E587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85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0" y="0"/>
            <a:ext cx="1066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75997-D073-4F28-AE37-3D8507E9B6EF}" type="datetime1">
              <a:rPr lang="en-US"/>
              <a:pPr>
                <a:defRPr/>
              </a:pPr>
              <a:t>1/12/2016</a:t>
            </a:fld>
            <a:r>
              <a:rPr lang="en-US"/>
              <a:t>  </a:t>
            </a:r>
          </a:p>
          <a:p>
            <a:pPr>
              <a:defRPr/>
            </a:pPr>
            <a:r>
              <a:rPr lang="en-US"/>
              <a:t>Day 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64C92-8F78-413B-A6A5-C1565026FC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040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0" y="0"/>
            <a:ext cx="1066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3ECD3-5481-4033-8DC9-6294B0E43E1D}" type="datetime1">
              <a:rPr lang="en-US"/>
              <a:pPr>
                <a:defRPr/>
              </a:pPr>
              <a:t>1/12/2016</a:t>
            </a:fld>
            <a:r>
              <a:rPr lang="en-US"/>
              <a:t>  </a:t>
            </a:r>
          </a:p>
          <a:p>
            <a:pPr>
              <a:defRPr/>
            </a:pPr>
            <a:r>
              <a:rPr lang="en-US"/>
              <a:t>Day 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DE934-9CB0-4BE0-B11A-7FE0DEFAF0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597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0" y="0"/>
            <a:ext cx="1066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DBCAD-3596-4A4D-B2F1-3363638B20FA}" type="datetime1">
              <a:rPr lang="en-US"/>
              <a:pPr>
                <a:defRPr/>
              </a:pPr>
              <a:t>1/12/2016</a:t>
            </a:fld>
            <a:r>
              <a:rPr lang="en-US"/>
              <a:t>  </a:t>
            </a:r>
          </a:p>
          <a:p>
            <a:pPr>
              <a:defRPr/>
            </a:pPr>
            <a:r>
              <a:rPr lang="en-US"/>
              <a:t>Day 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D36D1-0E12-4A65-9FF0-E6B9E8D203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837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GraphShape" hidden="1"/>
          <p:cNvSpPr>
            <a:spLocks noChangeArrowheads="1"/>
          </p:cNvSpPr>
          <p:nvPr userDrawn="1"/>
        </p:nvSpPr>
        <p:spPr bwMode="auto">
          <a:xfrm>
            <a:off x="127000" y="254000"/>
            <a:ext cx="1270000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US" altLang="en-US"/>
              <a:t>iRespond Graph</a:t>
            </a:r>
          </a:p>
        </p:txBody>
      </p:sp>
      <p:grpSp>
        <p:nvGrpSpPr>
          <p:cNvPr id="2051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2080" name="CorrectBar0"/>
            <p:cNvSpPr>
              <a:spLocks noChangeArrowheads="1"/>
            </p:cNvSpPr>
            <p:nvPr userDrawn="1"/>
          </p:nvSpPr>
          <p:spPr bwMode="auto">
            <a:xfrm>
              <a:off x="1270000" y="3175000"/>
              <a:ext cx="1079500" cy="254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2FF22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81" name="CorrectBar1"/>
            <p:cNvSpPr>
              <a:spLocks noChangeArrowheads="1"/>
            </p:cNvSpPr>
            <p:nvPr userDrawn="1"/>
          </p:nvSpPr>
          <p:spPr bwMode="auto">
            <a:xfrm>
              <a:off x="2857500" y="4445000"/>
              <a:ext cx="1079500" cy="127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2FF22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052" name="PercentLabelGroup"/>
          <p:cNvGrpSpPr>
            <a:grpSpLocks/>
          </p:cNvGrpSpPr>
          <p:nvPr userDrawn="1"/>
        </p:nvGrpSpPr>
        <p:grpSpPr bwMode="auto">
          <a:xfrm>
            <a:off x="1379538" y="1270000"/>
            <a:ext cx="7210425" cy="523875"/>
            <a:chOff x="1379183" y="1270000"/>
            <a:chExt cx="7211133" cy="523220"/>
          </a:xfrm>
        </p:grpSpPr>
        <p:sp>
          <p:nvSpPr>
            <p:cNvPr id="2075" name="PercentLabel0"/>
            <p:cNvSpPr>
              <a:spLocks noChangeArrowheads="1"/>
            </p:cNvSpPr>
            <p:nvPr userDrawn="1"/>
          </p:nvSpPr>
          <p:spPr bwMode="auto">
            <a:xfrm>
              <a:off x="1379183" y="1270000"/>
              <a:ext cx="86113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/>
              <a:r>
                <a:rPr lang="en-US" alt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2076" name="PercentLabel1"/>
            <p:cNvSpPr>
              <a:spLocks noChangeArrowheads="1"/>
            </p:cNvSpPr>
            <p:nvPr userDrawn="1"/>
          </p:nvSpPr>
          <p:spPr bwMode="auto">
            <a:xfrm>
              <a:off x="2966683" y="1270000"/>
              <a:ext cx="86113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/>
              <a:r>
                <a:rPr lang="en-US" alt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2077" name="PercentLabel2"/>
            <p:cNvSpPr>
              <a:spLocks noChangeArrowheads="1"/>
            </p:cNvSpPr>
            <p:nvPr userDrawn="1"/>
          </p:nvSpPr>
          <p:spPr bwMode="auto">
            <a:xfrm>
              <a:off x="4454797" y="1270000"/>
              <a:ext cx="1059906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/>
              <a:r>
                <a:rPr lang="en-US" alt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78" name="PercentLabel3"/>
            <p:cNvSpPr>
              <a:spLocks noChangeArrowheads="1"/>
            </p:cNvSpPr>
            <p:nvPr userDrawn="1"/>
          </p:nvSpPr>
          <p:spPr bwMode="auto">
            <a:xfrm>
              <a:off x="6042297" y="1270000"/>
              <a:ext cx="1059906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/>
              <a:r>
                <a:rPr lang="en-US" alt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79" name="PercentLabel4"/>
            <p:cNvSpPr>
              <a:spLocks noChangeArrowheads="1"/>
            </p:cNvSpPr>
            <p:nvPr userDrawn="1"/>
          </p:nvSpPr>
          <p:spPr bwMode="auto">
            <a:xfrm>
              <a:off x="7729183" y="1270000"/>
              <a:ext cx="86113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/>
              <a:r>
                <a:rPr lang="en-US" alt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2053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2072" name="IncorrectBar2"/>
            <p:cNvSpPr>
              <a:spLocks noChangeArrowheads="1"/>
            </p:cNvSpPr>
            <p:nvPr userDrawn="1"/>
          </p:nvSpPr>
          <p:spPr bwMode="auto">
            <a:xfrm>
              <a:off x="4445000" y="1905000"/>
              <a:ext cx="1079500" cy="381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2222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73" name="IncorrectBar3"/>
            <p:cNvSpPr>
              <a:spLocks noChangeArrowheads="1"/>
            </p:cNvSpPr>
            <p:nvPr userDrawn="1"/>
          </p:nvSpPr>
          <p:spPr bwMode="auto">
            <a:xfrm>
              <a:off x="6032500" y="1905000"/>
              <a:ext cx="1079500" cy="381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2222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74" name="IncorrectBar4"/>
            <p:cNvSpPr>
              <a:spLocks noChangeArrowheads="1"/>
            </p:cNvSpPr>
            <p:nvPr userDrawn="1"/>
          </p:nvSpPr>
          <p:spPr bwMode="auto">
            <a:xfrm>
              <a:off x="7620000" y="3175000"/>
              <a:ext cx="1079500" cy="254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2222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054" name="XLabelGroup"/>
          <p:cNvGrpSpPr>
            <a:grpSpLocks/>
          </p:cNvGrpSpPr>
          <p:nvPr userDrawn="1"/>
        </p:nvGrpSpPr>
        <p:grpSpPr bwMode="auto">
          <a:xfrm>
            <a:off x="1508125" y="5842000"/>
            <a:ext cx="6840538" cy="523875"/>
            <a:chOff x="1508224" y="5842000"/>
            <a:chExt cx="6840038" cy="523220"/>
          </a:xfrm>
        </p:grpSpPr>
        <p:sp>
          <p:nvSpPr>
            <p:cNvPr id="2067" name="XValueLabel0"/>
            <p:cNvSpPr>
              <a:spLocks noChangeArrowheads="1"/>
            </p:cNvSpPr>
            <p:nvPr userDrawn="1"/>
          </p:nvSpPr>
          <p:spPr bwMode="auto">
            <a:xfrm>
              <a:off x="1508224" y="5842000"/>
              <a:ext cx="60305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/>
              <a:r>
                <a:rPr lang="en-US" alt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2068" name="XValueLabel1"/>
            <p:cNvSpPr>
              <a:spLocks noChangeArrowheads="1"/>
            </p:cNvSpPr>
            <p:nvPr userDrawn="1"/>
          </p:nvSpPr>
          <p:spPr bwMode="auto">
            <a:xfrm>
              <a:off x="3125380" y="5842000"/>
              <a:ext cx="543739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/>
              <a:r>
                <a:rPr lang="en-US" alt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2069" name="XValueLabel2"/>
            <p:cNvSpPr>
              <a:spLocks noChangeArrowheads="1"/>
            </p:cNvSpPr>
            <p:nvPr userDrawn="1"/>
          </p:nvSpPr>
          <p:spPr bwMode="auto">
            <a:xfrm>
              <a:off x="4746543" y="5842000"/>
              <a:ext cx="476412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/>
              <a:r>
                <a:rPr lang="en-US" alt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2070" name="XValueLabel3"/>
            <p:cNvSpPr>
              <a:spLocks noChangeArrowheads="1"/>
            </p:cNvSpPr>
            <p:nvPr userDrawn="1"/>
          </p:nvSpPr>
          <p:spPr bwMode="auto">
            <a:xfrm>
              <a:off x="6346066" y="5842000"/>
              <a:ext cx="452367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/>
              <a:r>
                <a:rPr lang="en-US" alt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071" name="XValueLabel4"/>
            <p:cNvSpPr>
              <a:spLocks noChangeArrowheads="1"/>
            </p:cNvSpPr>
            <p:nvPr userDrawn="1"/>
          </p:nvSpPr>
          <p:spPr bwMode="auto">
            <a:xfrm>
              <a:off x="7971236" y="5842000"/>
              <a:ext cx="377026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/>
              <a:r>
                <a:rPr lang="en-US" alt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2055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061" name="XAxisLine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8001000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2" name="YAxisLine"/>
            <p:cNvCxnSpPr>
              <a:cxnSpLocks noChangeShapeType="1"/>
            </p:cNvCxnSpPr>
            <p:nvPr userDrawn="1"/>
          </p:nvCxnSpPr>
          <p:spPr bwMode="auto">
            <a:xfrm>
              <a:off x="1016000" y="1587500"/>
              <a:ext cx="0" cy="412750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3" name="YAxisTick0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254000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4" name="YAxisTick1"/>
            <p:cNvCxnSpPr>
              <a:cxnSpLocks noChangeShapeType="1"/>
            </p:cNvCxnSpPr>
            <p:nvPr userDrawn="1"/>
          </p:nvCxnSpPr>
          <p:spPr bwMode="auto">
            <a:xfrm>
              <a:off x="889000" y="4445000"/>
              <a:ext cx="254000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5" name="YAxisTick2"/>
            <p:cNvCxnSpPr>
              <a:cxnSpLocks noChangeShapeType="1"/>
            </p:cNvCxnSpPr>
            <p:nvPr userDrawn="1"/>
          </p:nvCxnSpPr>
          <p:spPr bwMode="auto">
            <a:xfrm>
              <a:off x="889000" y="3175000"/>
              <a:ext cx="254000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6" name="YAxisTick3"/>
            <p:cNvCxnSpPr>
              <a:cxnSpLocks noChangeShapeType="1"/>
            </p:cNvCxnSpPr>
            <p:nvPr userDrawn="1"/>
          </p:nvCxnSpPr>
          <p:spPr bwMode="auto">
            <a:xfrm>
              <a:off x="889000" y="1905000"/>
              <a:ext cx="254000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056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4210050"/>
            <a:chOff x="254000" y="1841500"/>
            <a:chExt cx="762000" cy="4210110"/>
          </a:xfrm>
        </p:grpSpPr>
        <p:sp>
          <p:nvSpPr>
            <p:cNvPr id="2057" name="YValueLabel0"/>
            <p:cNvSpPr>
              <a:spLocks noChangeArrowheads="1"/>
            </p:cNvSpPr>
            <p:nvPr userDrawn="1"/>
          </p:nvSpPr>
          <p:spPr bwMode="auto">
            <a:xfrm>
              <a:off x="254000" y="5651500"/>
              <a:ext cx="7620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058" name="YValueLabel1"/>
            <p:cNvSpPr>
              <a:spLocks noChangeArrowheads="1"/>
            </p:cNvSpPr>
            <p:nvPr userDrawn="1"/>
          </p:nvSpPr>
          <p:spPr bwMode="auto">
            <a:xfrm>
              <a:off x="254000" y="4381500"/>
              <a:ext cx="7620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059" name="YValueLabel2"/>
            <p:cNvSpPr>
              <a:spLocks noChangeArrowheads="1"/>
            </p:cNvSpPr>
            <p:nvPr userDrawn="1"/>
          </p:nvSpPr>
          <p:spPr bwMode="auto">
            <a:xfrm>
              <a:off x="254000" y="3111500"/>
              <a:ext cx="7620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060" name="YValueLabel3"/>
            <p:cNvSpPr>
              <a:spLocks noChangeArrowheads="1"/>
            </p:cNvSpPr>
            <p:nvPr userDrawn="1"/>
          </p:nvSpPr>
          <p:spPr bwMode="auto">
            <a:xfrm>
              <a:off x="254000" y="1841500"/>
              <a:ext cx="7620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8" r:id="rId1"/>
    <p:sldLayoutId id="2147484119" r:id="rId2"/>
    <p:sldLayoutId id="2147484120" r:id="rId3"/>
    <p:sldLayoutId id="2147484121" r:id="rId4"/>
    <p:sldLayoutId id="2147484122" r:id="rId5"/>
    <p:sldLayoutId id="2147484123" r:id="rId6"/>
    <p:sldLayoutId id="2147484124" r:id="rId7"/>
    <p:sldLayoutId id="2147484125" r:id="rId8"/>
    <p:sldLayoutId id="2147484126" r:id="rId9"/>
    <p:sldLayoutId id="2147484127" r:id="rId10"/>
    <p:sldLayoutId id="2147484128" r:id="rId11"/>
    <p:sldLayoutId id="2147484129" r:id="rId12"/>
    <p:sldLayoutId id="2147484130" r:id="rId13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771C40D-9444-4D07-9C3D-D3CE214444EC}" type="datetime1">
              <a:rPr lang="en-US" smtClean="0"/>
              <a:pPr>
                <a:defRPr/>
              </a:pPr>
              <a:t>1/12/2016</a:t>
            </a:fld>
            <a:r>
              <a:rPr lang="en-US" smtClean="0"/>
              <a:t>  </a:t>
            </a:r>
          </a:p>
          <a:p>
            <a:pPr>
              <a:defRPr/>
            </a:pPr>
            <a:r>
              <a:rPr lang="en-US" smtClean="0"/>
              <a:t>Day 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7249DD8C-53C1-4D35-BFEB-E6F860EC0F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476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2" r:id="rId1"/>
    <p:sldLayoutId id="2147484133" r:id="rId2"/>
    <p:sldLayoutId id="2147484134" r:id="rId3"/>
    <p:sldLayoutId id="2147484135" r:id="rId4"/>
    <p:sldLayoutId id="2147484136" r:id="rId5"/>
    <p:sldLayoutId id="2147484137" r:id="rId6"/>
    <p:sldLayoutId id="2147484138" r:id="rId7"/>
    <p:sldLayoutId id="2147484139" r:id="rId8"/>
    <p:sldLayoutId id="2147484140" r:id="rId9"/>
    <p:sldLayoutId id="2147484141" r:id="rId10"/>
    <p:sldLayoutId id="2147484142" r:id="rId11"/>
    <p:sldLayoutId id="2147484143" r:id="rId12"/>
    <p:sldLayoutId id="2147484144" r:id="rId13"/>
    <p:sldLayoutId id="2147484145" r:id="rId14"/>
    <p:sldLayoutId id="2147484146" r:id="rId15"/>
    <p:sldLayoutId id="2147484147" r:id="rId16"/>
  </p:sldLayoutIdLst>
  <p:hf sldNum="0"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5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0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7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Warm-up!!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98" y="2160590"/>
            <a:ext cx="7391402" cy="4392610"/>
          </a:xfrm>
        </p:spPr>
        <p:txBody>
          <a:bodyPr>
            <a:normAutofit/>
          </a:bodyPr>
          <a:lstStyle/>
          <a:p>
            <a:pPr marL="0" indent="0" algn="ctr" eaLnBrk="1" hangingPunct="1">
              <a:buNone/>
            </a:pPr>
            <a:r>
              <a:rPr lang="en-US" altLang="en-US" sz="3200" b="1" i="1" u="sng" dirty="0" smtClean="0">
                <a:solidFill>
                  <a:srgbClr val="FFFFCC"/>
                </a:solidFill>
                <a:latin typeface="Arial" charset="0"/>
              </a:rPr>
              <a:t>Simplify the following expressions</a:t>
            </a:r>
          </a:p>
          <a:p>
            <a:pPr eaLnBrk="1" hangingPunct="1"/>
            <a:r>
              <a:rPr lang="en-US" altLang="en-US" sz="3200" dirty="0" smtClean="0">
                <a:solidFill>
                  <a:srgbClr val="FFFFCC"/>
                </a:solidFill>
                <a:latin typeface="Arial" charset="0"/>
              </a:rPr>
              <a:t>1</a:t>
            </a:r>
            <a:r>
              <a:rPr lang="en-US" altLang="en-US" sz="3200" dirty="0">
                <a:solidFill>
                  <a:srgbClr val="FFFFCC"/>
                </a:solidFill>
                <a:latin typeface="Arial" charset="0"/>
              </a:rPr>
              <a:t>. -5x</a:t>
            </a:r>
            <a:r>
              <a:rPr lang="en-US" altLang="en-US" sz="3200" baseline="30000" dirty="0">
                <a:solidFill>
                  <a:srgbClr val="FFFFCC"/>
                </a:solidFill>
                <a:latin typeface="Arial" charset="0"/>
              </a:rPr>
              <a:t>2</a:t>
            </a:r>
            <a:r>
              <a:rPr lang="en-US" altLang="en-US" sz="3200" dirty="0">
                <a:solidFill>
                  <a:srgbClr val="FFFFCC"/>
                </a:solidFill>
                <a:latin typeface="Arial" charset="0"/>
              </a:rPr>
              <a:t> – x + 8 + 6x – 10</a:t>
            </a:r>
          </a:p>
          <a:p>
            <a:pPr eaLnBrk="1" hangingPunct="1"/>
            <a:r>
              <a:rPr lang="en-US" altLang="en-US" sz="3200" dirty="0" smtClean="0">
                <a:solidFill>
                  <a:srgbClr val="FFFFCC"/>
                </a:solidFill>
                <a:latin typeface="Arial" charset="0"/>
              </a:rPr>
              <a:t>2</a:t>
            </a:r>
            <a:r>
              <a:rPr lang="en-US" altLang="en-US" sz="3200" dirty="0">
                <a:solidFill>
                  <a:srgbClr val="FFFFCC"/>
                </a:solidFill>
                <a:latin typeface="Arial" charset="0"/>
              </a:rPr>
              <a:t>. -3x</a:t>
            </a:r>
            <a:r>
              <a:rPr lang="en-US" altLang="en-US" sz="3200" baseline="30000" dirty="0">
                <a:solidFill>
                  <a:srgbClr val="FFFFCC"/>
                </a:solidFill>
                <a:latin typeface="Arial" charset="0"/>
              </a:rPr>
              <a:t>2</a:t>
            </a:r>
            <a:r>
              <a:rPr lang="en-US" altLang="en-US" sz="3200" dirty="0">
                <a:solidFill>
                  <a:srgbClr val="FFFFCC"/>
                </a:solidFill>
                <a:latin typeface="Arial" charset="0"/>
              </a:rPr>
              <a:t> + 2x + x</a:t>
            </a:r>
            <a:r>
              <a:rPr lang="en-US" altLang="en-US" sz="3200" baseline="30000" dirty="0">
                <a:solidFill>
                  <a:srgbClr val="FFFFCC"/>
                </a:solidFill>
                <a:latin typeface="Arial" charset="0"/>
              </a:rPr>
              <a:t>2</a:t>
            </a:r>
            <a:r>
              <a:rPr lang="en-US" altLang="en-US" sz="3200" dirty="0">
                <a:solidFill>
                  <a:srgbClr val="FFFFCC"/>
                </a:solidFill>
                <a:latin typeface="Arial" charset="0"/>
              </a:rPr>
              <a:t> – 4 + </a:t>
            </a:r>
            <a:r>
              <a:rPr lang="en-US" altLang="en-US" sz="3200" dirty="0" smtClean="0">
                <a:solidFill>
                  <a:srgbClr val="FFFFCC"/>
                </a:solidFill>
                <a:latin typeface="Arial" charset="0"/>
              </a:rPr>
              <a:t>7x</a:t>
            </a:r>
          </a:p>
          <a:p>
            <a:pPr eaLnBrk="1" hangingPunct="1"/>
            <a:r>
              <a:rPr lang="en-US" altLang="en-US" sz="3200" dirty="0">
                <a:solidFill>
                  <a:srgbClr val="FFFFCC"/>
                </a:solidFill>
                <a:latin typeface="Arial" charset="0"/>
              </a:rPr>
              <a:t>3. 2y</a:t>
            </a:r>
            <a:r>
              <a:rPr lang="en-US" altLang="en-US" sz="3200" baseline="30000" dirty="0">
                <a:solidFill>
                  <a:srgbClr val="FFFFCC"/>
                </a:solidFill>
                <a:latin typeface="Arial" charset="0"/>
              </a:rPr>
              <a:t>2</a:t>
            </a:r>
            <a:r>
              <a:rPr lang="en-US" altLang="en-US" sz="3200" dirty="0">
                <a:solidFill>
                  <a:srgbClr val="FFFFCC"/>
                </a:solidFill>
                <a:latin typeface="Arial" charset="0"/>
              </a:rPr>
              <a:t> + 7y</a:t>
            </a:r>
            <a:r>
              <a:rPr lang="en-US" altLang="en-US" sz="3200" baseline="30000" dirty="0">
                <a:solidFill>
                  <a:srgbClr val="FFFFCC"/>
                </a:solidFill>
                <a:latin typeface="Arial" charset="0"/>
              </a:rPr>
              <a:t>2</a:t>
            </a:r>
            <a:r>
              <a:rPr lang="en-US" altLang="en-US" sz="3200" dirty="0">
                <a:solidFill>
                  <a:srgbClr val="FFFFCC"/>
                </a:solidFill>
                <a:latin typeface="Arial" charset="0"/>
              </a:rPr>
              <a:t> - y</a:t>
            </a:r>
            <a:r>
              <a:rPr lang="en-US" altLang="en-US" sz="3200" baseline="30000" dirty="0">
                <a:solidFill>
                  <a:srgbClr val="FFFFCC"/>
                </a:solidFill>
                <a:latin typeface="Arial" charset="0"/>
              </a:rPr>
              <a:t>2</a:t>
            </a:r>
            <a:r>
              <a:rPr lang="en-US" altLang="en-US" sz="3200" dirty="0">
                <a:solidFill>
                  <a:srgbClr val="FFFFCC"/>
                </a:solidFill>
                <a:latin typeface="Arial" charset="0"/>
              </a:rPr>
              <a:t> + </a:t>
            </a:r>
            <a:r>
              <a:rPr lang="en-US" altLang="en-US" sz="3200" dirty="0" smtClean="0">
                <a:solidFill>
                  <a:srgbClr val="FFFFCC"/>
                </a:solidFill>
                <a:latin typeface="Arial" charset="0"/>
              </a:rPr>
              <a:t>2</a:t>
            </a:r>
          </a:p>
          <a:p>
            <a:pPr eaLnBrk="1" hangingPunct="1"/>
            <a:r>
              <a:rPr lang="en-US" altLang="en-US" sz="3200" dirty="0" smtClean="0">
                <a:solidFill>
                  <a:srgbClr val="FFFFCC"/>
                </a:solidFill>
                <a:latin typeface="Arial" charset="0"/>
              </a:rPr>
              <a:t>4. 8x</a:t>
            </a:r>
            <a:r>
              <a:rPr lang="en-US" altLang="en-US" sz="3200" baseline="30000" dirty="0" smtClean="0">
                <a:solidFill>
                  <a:srgbClr val="FFFFCC"/>
                </a:solidFill>
                <a:latin typeface="Arial" charset="0"/>
              </a:rPr>
              <a:t>3 </a:t>
            </a:r>
            <a:r>
              <a:rPr lang="en-US" altLang="en-US" sz="3200" dirty="0">
                <a:solidFill>
                  <a:srgbClr val="FFFFCC"/>
                </a:solidFill>
                <a:latin typeface="Arial" charset="0"/>
              </a:rPr>
              <a:t>+ 20x</a:t>
            </a:r>
            <a:r>
              <a:rPr lang="en-US" altLang="en-US" sz="3200" baseline="30000" dirty="0">
                <a:solidFill>
                  <a:srgbClr val="FFFFCC"/>
                </a:solidFill>
                <a:latin typeface="Arial" charset="0"/>
              </a:rPr>
              <a:t>2</a:t>
            </a:r>
            <a:r>
              <a:rPr lang="en-US" altLang="en-US" sz="3200" dirty="0">
                <a:solidFill>
                  <a:srgbClr val="FFFFCC"/>
                </a:solidFill>
                <a:latin typeface="Arial" charset="0"/>
              </a:rPr>
              <a:t> + 13x - 6x</a:t>
            </a:r>
            <a:r>
              <a:rPr lang="en-US" altLang="en-US" sz="3200" baseline="30000" dirty="0">
                <a:solidFill>
                  <a:srgbClr val="FFFFCC"/>
                </a:solidFill>
                <a:latin typeface="Arial" charset="0"/>
              </a:rPr>
              <a:t>3 </a:t>
            </a:r>
            <a:r>
              <a:rPr lang="en-US" altLang="en-US" sz="3200" dirty="0">
                <a:solidFill>
                  <a:srgbClr val="FFFFCC"/>
                </a:solidFill>
                <a:latin typeface="Arial" charset="0"/>
              </a:rPr>
              <a:t>+ </a:t>
            </a:r>
            <a:r>
              <a:rPr lang="en-US" altLang="en-US" sz="3200" dirty="0" smtClean="0">
                <a:solidFill>
                  <a:srgbClr val="FFFFCC"/>
                </a:solidFill>
                <a:latin typeface="Arial" charset="0"/>
              </a:rPr>
              <a:t>40x</a:t>
            </a:r>
            <a:r>
              <a:rPr lang="en-US" altLang="en-US" sz="3200" baseline="30000" dirty="0" smtClean="0">
                <a:solidFill>
                  <a:srgbClr val="FFFFCC"/>
                </a:solidFill>
                <a:latin typeface="Arial" charset="0"/>
              </a:rPr>
              <a:t>2</a:t>
            </a:r>
          </a:p>
          <a:p>
            <a:pPr eaLnBrk="1" hangingPunct="1"/>
            <a:r>
              <a:rPr lang="en-US" altLang="en-US" sz="3200" dirty="0" smtClean="0">
                <a:solidFill>
                  <a:srgbClr val="FFFFCC"/>
                </a:solidFill>
                <a:latin typeface="Arial" charset="0"/>
              </a:rPr>
              <a:t>5. 3x</a:t>
            </a:r>
            <a:r>
              <a:rPr lang="en-US" altLang="en-US" sz="3200" baseline="30000" dirty="0" smtClean="0">
                <a:solidFill>
                  <a:srgbClr val="FFFFCC"/>
                </a:solidFill>
                <a:latin typeface="Arial" charset="0"/>
              </a:rPr>
              <a:t>2 </a:t>
            </a:r>
            <a:r>
              <a:rPr lang="en-US" altLang="en-US" sz="3200" dirty="0" smtClean="0">
                <a:solidFill>
                  <a:srgbClr val="FFFFCC"/>
                </a:solidFill>
                <a:latin typeface="Arial" charset="0"/>
              </a:rPr>
              <a:t>- 6x </a:t>
            </a:r>
            <a:r>
              <a:rPr lang="en-US" altLang="en-US" sz="3200" dirty="0">
                <a:solidFill>
                  <a:srgbClr val="FFFFCC"/>
                </a:solidFill>
                <a:latin typeface="Arial" charset="0"/>
              </a:rPr>
              <a:t>+ 4</a:t>
            </a:r>
            <a:r>
              <a:rPr lang="en-US" altLang="en-US" sz="3200" dirty="0" smtClean="0">
                <a:solidFill>
                  <a:srgbClr val="FFFFCC"/>
                </a:solidFill>
                <a:latin typeface="Arial" charset="0"/>
              </a:rPr>
              <a:t>x + 2x</a:t>
            </a:r>
            <a:r>
              <a:rPr lang="en-US" altLang="en-US" sz="3200" baseline="30000" dirty="0" smtClean="0">
                <a:solidFill>
                  <a:srgbClr val="FFFFCC"/>
                </a:solidFill>
                <a:latin typeface="Arial" charset="0"/>
              </a:rPr>
              <a:t>2</a:t>
            </a:r>
            <a:endParaRPr lang="en-US" altLang="en-US" sz="3200" baseline="30000" dirty="0">
              <a:solidFill>
                <a:srgbClr val="FFFFCC"/>
              </a:solidFill>
              <a:latin typeface="Arial" charset="0"/>
            </a:endParaRPr>
          </a:p>
          <a:p>
            <a:pPr eaLnBrk="1" hangingPunct="1"/>
            <a:endParaRPr lang="en-US" altLang="en-US" dirty="0">
              <a:solidFill>
                <a:srgbClr val="FFFFCC"/>
              </a:solidFill>
              <a:latin typeface="Arial" charset="0"/>
            </a:endParaRPr>
          </a:p>
          <a:p>
            <a:pPr eaLnBrk="1" hangingPunct="1"/>
            <a:endParaRPr lang="en-US" altLang="en-US" dirty="0">
              <a:solidFill>
                <a:srgbClr val="FFFFCC"/>
              </a:solidFill>
              <a:latin typeface="Arial" charset="0"/>
            </a:endParaRPr>
          </a:p>
          <a:p>
            <a:endParaRPr lang="en-US" dirty="0"/>
          </a:p>
        </p:txBody>
      </p:sp>
      <p:sp>
        <p:nvSpPr>
          <p:cNvPr id="307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fld id="{89DB34FC-D6F6-4FD6-8787-99797F91115D}" type="datetime1">
              <a:rPr lang="en-US" altLang="en-US" sz="1400" smtClean="0">
                <a:latin typeface="Arial" charset="0"/>
              </a:rPr>
              <a:pPr eaLnBrk="1" hangingPunct="1"/>
              <a:t>1/12/2016</a:t>
            </a:fld>
            <a:r>
              <a:rPr lang="en-US" altLang="en-US" sz="1400" smtClean="0">
                <a:latin typeface="Arial" charset="0"/>
              </a:rPr>
              <a:t>  </a:t>
            </a:r>
          </a:p>
          <a:p>
            <a:pPr eaLnBrk="1" hangingPunct="1"/>
            <a:r>
              <a:rPr lang="en-US" altLang="en-US" sz="1400" smtClean="0">
                <a:latin typeface="Arial" charset="0"/>
              </a:rPr>
              <a:t>Day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33400" y="457200"/>
            <a:ext cx="81534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/>
            <a:r>
              <a:rPr lang="en-US" altLang="en-US" sz="2800" b="1" dirty="0">
                <a:solidFill>
                  <a:prstClr val="black"/>
                </a:solidFill>
                <a:latin typeface="Comic Sans MS" pitchFamily="66" charset="0"/>
              </a:rPr>
              <a:t>WHEN </a:t>
            </a:r>
            <a:r>
              <a:rPr lang="en-US" altLang="en-US" sz="2800" b="1" dirty="0" smtClean="0">
                <a:solidFill>
                  <a:prstClr val="black"/>
                </a:solidFill>
                <a:latin typeface="Comic Sans MS" pitchFamily="66" charset="0"/>
              </a:rPr>
              <a:t>RAISING A DENOMINATOR TO A NEGATIVE EXPONENT IT IS THE RECIPORCAL OF THE RAISE VAIRABLE</a:t>
            </a:r>
            <a:endParaRPr lang="en-US" altLang="en-US" sz="2800" b="1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628899" y="2752228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/>
            <a:r>
              <a:rPr lang="en-US" altLang="en-US" dirty="0">
                <a:solidFill>
                  <a:prstClr val="black"/>
                </a:solidFill>
                <a:latin typeface="Comic Sans MS" pitchFamily="66" charset="0"/>
              </a:rPr>
              <a:t>FOR EXAMPLE: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743200" y="46482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prstClr val="black"/>
                </a:solidFill>
                <a:latin typeface="Comic Sans MS" pitchFamily="66" charset="0"/>
              </a:rPr>
              <a:t>NOW YOU TRY: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623868" y="1713582"/>
                <a:ext cx="1984069" cy="9275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3868" y="1713582"/>
                <a:ext cx="1984069" cy="92756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352800" y="3438611"/>
                <a:ext cx="1954894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=6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3438611"/>
                <a:ext cx="1954894" cy="92519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871846" y="5302098"/>
                <a:ext cx="1216872" cy="10080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108</m:t>
                          </m:r>
                        </m:num>
                        <m:den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−9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846" y="5302098"/>
                <a:ext cx="1216872" cy="100809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9091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  <p:bldP spid="8196" grpId="0" autoUpdateAnimBg="0"/>
      <p:bldP spid="819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33400" y="457200"/>
            <a:ext cx="81534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/>
            <a:r>
              <a:rPr lang="en-US" altLang="en-US" sz="2800" b="1" dirty="0">
                <a:solidFill>
                  <a:prstClr val="black"/>
                </a:solidFill>
                <a:latin typeface="Comic Sans MS" pitchFamily="66" charset="0"/>
              </a:rPr>
              <a:t>WHEN </a:t>
            </a:r>
            <a:r>
              <a:rPr lang="en-US" altLang="en-US" sz="2800" b="1" dirty="0" smtClean="0">
                <a:solidFill>
                  <a:prstClr val="black"/>
                </a:solidFill>
                <a:latin typeface="Comic Sans MS" pitchFamily="66" charset="0"/>
              </a:rPr>
              <a:t>RAISING A TO A POWER DISTRIBUTE THE EXPONENT TO BOTH TERMS</a:t>
            </a:r>
            <a:endParaRPr lang="en-US" altLang="en-US" sz="2800" b="1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628899" y="2752228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/>
            <a:r>
              <a:rPr lang="en-US" altLang="en-US" dirty="0">
                <a:solidFill>
                  <a:prstClr val="black"/>
                </a:solidFill>
                <a:latin typeface="Comic Sans MS" pitchFamily="66" charset="0"/>
              </a:rPr>
              <a:t>FOR EXAMPLE: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743200" y="46482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prstClr val="black"/>
                </a:solidFill>
                <a:latin typeface="Comic Sans MS" pitchFamily="66" charset="0"/>
              </a:rPr>
              <a:t>NOW YOU TRY: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212538" y="1937477"/>
                <a:ext cx="245528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𝑎𝑏</m:t>
                          </m:r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2538" y="1937477"/>
                <a:ext cx="2455288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352800" y="3438611"/>
                <a:ext cx="265014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(7</m:t>
                          </m:r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343</m:t>
                          </m:r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3438611"/>
                <a:ext cx="2650149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636051" y="5235925"/>
                <a:ext cx="160826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(5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6051" y="5235925"/>
                <a:ext cx="1608261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478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  <p:bldP spid="8196" grpId="0" autoUpdateAnimBg="0"/>
      <p:bldP spid="819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33400" y="457200"/>
            <a:ext cx="8153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Comic Sans MS" pitchFamily="66" charset="0"/>
              </a:rPr>
              <a:t>ANY NUMBER RAISED TO THE FIRST POWER IS ITSELF.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743200" y="31242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Comic Sans MS" pitchFamily="66" charset="0"/>
              </a:rPr>
              <a:t>FOR EXAMPLE: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743200" y="46482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Comic Sans MS" pitchFamily="66" charset="0"/>
              </a:rPr>
              <a:t>NOW YOU TRY:</a:t>
            </a:r>
          </a:p>
        </p:txBody>
      </p:sp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3571875" y="1676400"/>
          <a:ext cx="207486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8" name="Equation" r:id="rId3" imgW="457002" imgH="203112" progId="Equation.3">
                  <p:embed/>
                </p:oleObj>
              </mc:Choice>
              <mc:Fallback>
                <p:oleObj name="Equation" r:id="rId3" imgW="457002" imgH="203112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75" y="1676400"/>
                        <a:ext cx="207486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6" name="Object 10"/>
          <p:cNvGraphicFramePr>
            <a:graphicFrameLocks noChangeAspect="1"/>
          </p:cNvGraphicFramePr>
          <p:nvPr/>
        </p:nvGraphicFramePr>
        <p:xfrm>
          <a:off x="3657600" y="3733800"/>
          <a:ext cx="1905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9" name="Equation" r:id="rId5" imgW="431613" imgH="203112" progId="Equation.DSMT4">
                  <p:embed/>
                </p:oleObj>
              </mc:Choice>
              <mc:Fallback>
                <p:oleObj name="Equation" r:id="rId5" imgW="431613" imgH="203112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733800"/>
                        <a:ext cx="19050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7" name="Object 11"/>
          <p:cNvGraphicFramePr>
            <a:graphicFrameLocks noChangeAspect="1"/>
          </p:cNvGraphicFramePr>
          <p:nvPr/>
        </p:nvGraphicFramePr>
        <p:xfrm>
          <a:off x="2054225" y="5208588"/>
          <a:ext cx="3048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0" name="Equation" r:id="rId7" imgW="748975" imgH="203112" progId="Equation.DSMT4">
                  <p:embed/>
                </p:oleObj>
              </mc:Choice>
              <mc:Fallback>
                <p:oleObj name="Equation" r:id="rId7" imgW="748975" imgH="203112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4225" y="5208588"/>
                        <a:ext cx="30480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0" grpId="0" autoUpdateAnimBg="0"/>
      <p:bldP spid="922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33400" y="457200"/>
            <a:ext cx="8153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Comic Sans MS" pitchFamily="66" charset="0"/>
              </a:rPr>
              <a:t>ANY NUMBER RAISED TO THE ZERO POWER IS ONE.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743200" y="31242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Comic Sans MS" pitchFamily="66" charset="0"/>
              </a:rPr>
              <a:t>FOR EXAMPLE: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743200" y="46482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Comic Sans MS" pitchFamily="66" charset="0"/>
              </a:rPr>
              <a:t>NOW YOU TRY:</a:t>
            </a:r>
          </a:p>
        </p:txBody>
      </p:sp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3695700" y="1828800"/>
          <a:ext cx="1828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2" name="Equation" r:id="rId3" imgW="444307" imgH="203112" progId="Equation.3">
                  <p:embed/>
                </p:oleObj>
              </mc:Choice>
              <mc:Fallback>
                <p:oleObj name="Equation" r:id="rId3" imgW="444307" imgH="203112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5700" y="1828800"/>
                        <a:ext cx="18288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0" name="Object 10"/>
          <p:cNvGraphicFramePr>
            <a:graphicFrameLocks noChangeAspect="1"/>
          </p:cNvGraphicFramePr>
          <p:nvPr/>
        </p:nvGraphicFramePr>
        <p:xfrm>
          <a:off x="3810000" y="3733800"/>
          <a:ext cx="1600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3" name="Equation" r:id="rId5" imgW="431613" imgH="203112" progId="Equation.DSMT4">
                  <p:embed/>
                </p:oleObj>
              </mc:Choice>
              <mc:Fallback>
                <p:oleObj name="Equation" r:id="rId5" imgW="431613" imgH="203112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733800"/>
                        <a:ext cx="16002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1" name="Object 11"/>
          <p:cNvGraphicFramePr>
            <a:graphicFrameLocks noChangeAspect="1"/>
          </p:cNvGraphicFramePr>
          <p:nvPr/>
        </p:nvGraphicFramePr>
        <p:xfrm>
          <a:off x="2108200" y="5105400"/>
          <a:ext cx="399891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4" name="Equation" r:id="rId7" imgW="774364" imgH="203112" progId="Equation.DSMT4">
                  <p:embed/>
                </p:oleObj>
              </mc:Choice>
              <mc:Fallback>
                <p:oleObj name="Equation" r:id="rId7" imgW="774364" imgH="203112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8200" y="5105400"/>
                        <a:ext cx="3998913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4" grpId="0" autoUpdateAnimBg="0"/>
      <p:bldP spid="1024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533400" y="457200"/>
            <a:ext cx="81534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/>
            <a:r>
              <a:rPr lang="en-US" altLang="en-US" b="1" dirty="0">
                <a:latin typeface="Comic Sans MS" pitchFamily="66" charset="0"/>
              </a:rPr>
              <a:t>HOW DO WE GET ANY NUMBER RAISED TO THE ZERO POWER EQUAL TO ONE?</a:t>
            </a:r>
          </a:p>
        </p:txBody>
      </p:sp>
      <p:graphicFrame>
        <p:nvGraphicFramePr>
          <p:cNvPr id="43012" name="Object 6"/>
          <p:cNvGraphicFramePr>
            <a:graphicFrameLocks noChangeAspect="1"/>
          </p:cNvGraphicFramePr>
          <p:nvPr/>
        </p:nvGraphicFramePr>
        <p:xfrm>
          <a:off x="3657600" y="1905000"/>
          <a:ext cx="1828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5" name="Equation" r:id="rId3" imgW="444307" imgH="203112" progId="Equation.3">
                  <p:embed/>
                </p:oleObj>
              </mc:Choice>
              <mc:Fallback>
                <p:oleObj name="Equation" r:id="rId3" imgW="444307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905000"/>
                        <a:ext cx="18288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3" name="Object 10"/>
          <p:cNvGraphicFramePr>
            <a:graphicFrameLocks noChangeAspect="1"/>
          </p:cNvGraphicFramePr>
          <p:nvPr/>
        </p:nvGraphicFramePr>
        <p:xfrm>
          <a:off x="2214563" y="2760663"/>
          <a:ext cx="7366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6" name="Equation" r:id="rId5" imgW="203024" imgH="203024" progId="Equation.3">
                  <p:embed/>
                </p:oleObj>
              </mc:Choice>
              <mc:Fallback>
                <p:oleObj name="Equation" r:id="rId5" imgW="203024" imgH="203024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63" y="2760663"/>
                        <a:ext cx="7366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4" name="Text Box 11"/>
          <p:cNvSpPr txBox="1">
            <a:spLocks noChangeArrowheads="1"/>
          </p:cNvSpPr>
          <p:nvPr/>
        </p:nvSpPr>
        <p:spPr bwMode="auto">
          <a:xfrm>
            <a:off x="3392488" y="2701925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US" altLang="en-US" dirty="0">
                <a:latin typeface="Comic Sans MS" pitchFamily="66" charset="0"/>
              </a:rPr>
              <a:t>can be written as</a:t>
            </a:r>
          </a:p>
        </p:txBody>
      </p:sp>
      <p:graphicFrame>
        <p:nvGraphicFramePr>
          <p:cNvPr id="43015" name="Object 12"/>
          <p:cNvGraphicFramePr>
            <a:graphicFrameLocks noChangeAspect="1"/>
          </p:cNvGraphicFramePr>
          <p:nvPr/>
        </p:nvGraphicFramePr>
        <p:xfrm>
          <a:off x="6019800" y="2789238"/>
          <a:ext cx="10668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7" name="Equation" r:id="rId7" imgW="266469" imgH="203024" progId="Equation.3">
                  <p:embed/>
                </p:oleObj>
              </mc:Choice>
              <mc:Fallback>
                <p:oleObj name="Equation" r:id="rId7" imgW="266469" imgH="203024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789238"/>
                        <a:ext cx="10668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6" name="Text Box 13"/>
          <p:cNvSpPr txBox="1">
            <a:spLocks noChangeArrowheads="1"/>
          </p:cNvSpPr>
          <p:nvPr/>
        </p:nvSpPr>
        <p:spPr bwMode="auto">
          <a:xfrm>
            <a:off x="839409" y="3648074"/>
            <a:ext cx="7620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/>
            <a:r>
              <a:rPr lang="en-US" altLang="en-US" dirty="0">
                <a:latin typeface="Comic Sans MS" pitchFamily="66" charset="0"/>
              </a:rPr>
              <a:t>Working backward-you subtract the exponents when you are dividing like bases</a:t>
            </a:r>
            <a:r>
              <a:rPr lang="en-US" altLang="en-US" dirty="0"/>
              <a:t>.</a:t>
            </a:r>
          </a:p>
        </p:txBody>
      </p:sp>
      <p:graphicFrame>
        <p:nvGraphicFramePr>
          <p:cNvPr id="43017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9440590"/>
              </p:ext>
            </p:extLst>
          </p:nvPr>
        </p:nvGraphicFramePr>
        <p:xfrm>
          <a:off x="3417509" y="4862512"/>
          <a:ext cx="2463800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8" name="Equation" r:id="rId9" imgW="622030" imgH="418918" progId="Equation.3">
                  <p:embed/>
                </p:oleObj>
              </mc:Choice>
              <mc:Fallback>
                <p:oleObj name="Equation" r:id="rId9" imgW="622030" imgH="418918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7509" y="4862512"/>
                        <a:ext cx="2463800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0" y="5767387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/>
            <a:r>
              <a:rPr lang="en-US" altLang="en-US" sz="2800" b="1" dirty="0">
                <a:latin typeface="Comic Sans MS" pitchFamily="66" charset="0"/>
              </a:rPr>
              <a:t>Then any number divided by itself will give you ONE!!!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9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533400" y="457200"/>
            <a:ext cx="815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Comic Sans MS" pitchFamily="66" charset="0"/>
              </a:rPr>
              <a:t>TRY THESE ON YOUR OWN:</a:t>
            </a:r>
          </a:p>
        </p:txBody>
      </p:sp>
      <p:graphicFrame>
        <p:nvGraphicFramePr>
          <p:cNvPr id="44036" name="Object 11"/>
          <p:cNvGraphicFramePr>
            <a:graphicFrameLocks noChangeAspect="1"/>
          </p:cNvGraphicFramePr>
          <p:nvPr/>
        </p:nvGraphicFramePr>
        <p:xfrm>
          <a:off x="2003425" y="1527175"/>
          <a:ext cx="2749550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0" name="Equation" r:id="rId3" imgW="647700" imgH="508000" progId="Equation.3">
                  <p:embed/>
                </p:oleObj>
              </mc:Choice>
              <mc:Fallback>
                <p:oleObj name="Equation" r:id="rId3" imgW="647700" imgH="5080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3425" y="1527175"/>
                        <a:ext cx="2749550" cy="197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7" name="Object 12"/>
          <p:cNvGraphicFramePr>
            <a:graphicFrameLocks noChangeAspect="1"/>
          </p:cNvGraphicFramePr>
          <p:nvPr/>
        </p:nvGraphicFramePr>
        <p:xfrm>
          <a:off x="2063750" y="3740150"/>
          <a:ext cx="2684463" cy="185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1" name="Equation" r:id="rId5" imgW="660400" imgH="508000" progId="Equation.3">
                  <p:embed/>
                </p:oleObj>
              </mc:Choice>
              <mc:Fallback>
                <p:oleObj name="Equation" r:id="rId5" imgW="660400" imgH="5080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0" y="3740150"/>
                        <a:ext cx="2684463" cy="185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533400" y="457200"/>
            <a:ext cx="815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Comic Sans MS" pitchFamily="66" charset="0"/>
              </a:rPr>
              <a:t>TRY THESE ON YOUR OWN:</a:t>
            </a:r>
          </a:p>
        </p:txBody>
      </p:sp>
      <p:graphicFrame>
        <p:nvGraphicFramePr>
          <p:cNvPr id="45060" name="Object 6"/>
          <p:cNvGraphicFramePr>
            <a:graphicFrameLocks noChangeAspect="1"/>
          </p:cNvGraphicFramePr>
          <p:nvPr/>
        </p:nvGraphicFramePr>
        <p:xfrm>
          <a:off x="2554288" y="1420813"/>
          <a:ext cx="1785937" cy="157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4" name="Equation" r:id="rId3" imgW="444307" imgH="457002" progId="Equation.3">
                  <p:embed/>
                </p:oleObj>
              </mc:Choice>
              <mc:Fallback>
                <p:oleObj name="Equation" r:id="rId3" imgW="444307" imgH="45700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4288" y="1420813"/>
                        <a:ext cx="1785937" cy="157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1" name="Object 7"/>
          <p:cNvGraphicFramePr>
            <a:graphicFrameLocks noChangeAspect="1"/>
          </p:cNvGraphicFramePr>
          <p:nvPr/>
        </p:nvGraphicFramePr>
        <p:xfrm>
          <a:off x="2319338" y="3690938"/>
          <a:ext cx="2128837" cy="159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5" name="Equation" r:id="rId5" imgW="444307" imgH="457002" progId="Equation.3">
                  <p:embed/>
                </p:oleObj>
              </mc:Choice>
              <mc:Fallback>
                <p:oleObj name="Equation" r:id="rId5" imgW="444307" imgH="45700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9338" y="3690938"/>
                        <a:ext cx="2128837" cy="159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533400" y="457200"/>
            <a:ext cx="8153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Comic Sans MS" pitchFamily="66" charset="0"/>
              </a:rPr>
              <a:t>TRY THIS LAST ONE ON YOUR OWN:</a:t>
            </a:r>
          </a:p>
        </p:txBody>
      </p:sp>
      <p:graphicFrame>
        <p:nvGraphicFramePr>
          <p:cNvPr id="46084" name="Object 6"/>
          <p:cNvGraphicFramePr>
            <a:graphicFrameLocks noChangeAspect="1"/>
          </p:cNvGraphicFramePr>
          <p:nvPr/>
        </p:nvGraphicFramePr>
        <p:xfrm>
          <a:off x="1863725" y="2547938"/>
          <a:ext cx="3084513" cy="202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6" name="Equation" r:id="rId3" imgW="583947" imgH="418918" progId="Equation.3">
                  <p:embed/>
                </p:oleObj>
              </mc:Choice>
              <mc:Fallback>
                <p:oleObj name="Equation" r:id="rId3" imgW="583947" imgH="418918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3725" y="2547938"/>
                        <a:ext cx="3084513" cy="2024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7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 Exponents</a:t>
            </a:r>
          </a:p>
        </p:txBody>
      </p:sp>
      <p:sp>
        <p:nvSpPr>
          <p:cNvPr id="48131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0" y="0"/>
            <a:ext cx="1524000" cy="476250"/>
          </a:xfrm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fld id="{25D659EC-D767-4A68-BDA0-0506F3ACFEB0}" type="datetime1">
              <a:rPr lang="en-US" altLang="en-US" sz="1400" smtClean="0">
                <a:latin typeface="Arial" charset="0"/>
              </a:rPr>
              <a:pPr eaLnBrk="1" hangingPunct="1"/>
              <a:t>1/12/2016</a:t>
            </a:fld>
            <a:r>
              <a:rPr lang="en-US" altLang="en-US" sz="1400" smtClean="0">
                <a:latin typeface="Arial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"/>
            <a:ext cx="6019799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rgbClr val="323232">
                      <a:satMod val="155000"/>
                    </a:srgbClr>
                  </a:solidFill>
                  <a:prstDash val="solid"/>
                </a:ln>
                <a:solidFill>
                  <a:srgbClr val="E3DED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Try These…</a:t>
            </a:r>
          </a:p>
        </p:txBody>
      </p:sp>
      <p:graphicFrame>
        <p:nvGraphicFramePr>
          <p:cNvPr id="47107" name="Object 2"/>
          <p:cNvGraphicFramePr>
            <a:graphicFrameLocks noChangeAspect="1"/>
          </p:cNvGraphicFramePr>
          <p:nvPr/>
        </p:nvGraphicFramePr>
        <p:xfrm>
          <a:off x="381000" y="838200"/>
          <a:ext cx="2527300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82" name="Equation" r:id="rId3" imgW="711000" imgH="228600" progId="Equation.DSMT4">
                  <p:embed/>
                </p:oleObj>
              </mc:Choice>
              <mc:Fallback>
                <p:oleObj name="Equation" r:id="rId3" imgW="7110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838200"/>
                        <a:ext cx="2527300" cy="81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579438" y="5105400"/>
          <a:ext cx="2109787" cy="150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83" name="Equation" r:id="rId5" imgW="622080" imgH="444240" progId="Equation.DSMT4">
                  <p:embed/>
                </p:oleObj>
              </mc:Choice>
              <mc:Fallback>
                <p:oleObj name="Equation" r:id="rId5" imgW="622080" imgH="4442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8" y="5105400"/>
                        <a:ext cx="2109787" cy="150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9" name="Object 5"/>
          <p:cNvGraphicFramePr>
            <a:graphicFrameLocks noChangeAspect="1"/>
          </p:cNvGraphicFramePr>
          <p:nvPr/>
        </p:nvGraphicFramePr>
        <p:xfrm>
          <a:off x="184150" y="2133600"/>
          <a:ext cx="4151313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84" name="Equation" r:id="rId7" imgW="1168200" imgH="228600" progId="Equation.DSMT4">
                  <p:embed/>
                </p:oleObj>
              </mc:Choice>
              <mc:Fallback>
                <p:oleObj name="Equation" r:id="rId7" imgW="116820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50" y="2133600"/>
                        <a:ext cx="4151313" cy="81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0" name="Object 7"/>
          <p:cNvGraphicFramePr>
            <a:graphicFrameLocks noChangeAspect="1"/>
          </p:cNvGraphicFramePr>
          <p:nvPr/>
        </p:nvGraphicFramePr>
        <p:xfrm>
          <a:off x="328613" y="3429000"/>
          <a:ext cx="4241800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85" name="Equation" r:id="rId9" imgW="1193760" imgH="228600" progId="Equation.DSMT4">
                  <p:embed/>
                </p:oleObj>
              </mc:Choice>
              <mc:Fallback>
                <p:oleObj name="Equation" r:id="rId9" imgW="119376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3" y="3429000"/>
                        <a:ext cx="4241800" cy="81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1" name="Object 8"/>
          <p:cNvGraphicFramePr>
            <a:graphicFrameLocks noChangeAspect="1"/>
          </p:cNvGraphicFramePr>
          <p:nvPr/>
        </p:nvGraphicFramePr>
        <p:xfrm>
          <a:off x="5008563" y="5029200"/>
          <a:ext cx="2252662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86" name="Equation" r:id="rId11" imgW="672840" imgH="444240" progId="Equation.DSMT4">
                  <p:embed/>
                </p:oleObj>
              </mc:Choice>
              <mc:Fallback>
                <p:oleObj name="Equation" r:id="rId11" imgW="672840" imgH="4442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8563" y="5029200"/>
                        <a:ext cx="2252662" cy="148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solidFill>
                  <a:srgbClr val="000000"/>
                </a:solidFill>
              </a:rPr>
              <a:t>Simplify the following expressions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FontTx/>
              <a:buNone/>
              <a:defRPr/>
            </a:pPr>
            <a:r>
              <a:rPr lang="en-US" sz="3200" dirty="0" smtClean="0"/>
              <a:t>6. 4(x – 3) + 2x – 7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3200" dirty="0" smtClean="0"/>
              <a:t>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3200" dirty="0" smtClean="0"/>
              <a:t>7. -2(2x + 1) – 3(5x – 2)</a:t>
            </a:r>
          </a:p>
          <a:p>
            <a:pPr marL="0" indent="0" eaLnBrk="1" hangingPunct="1">
              <a:buFontTx/>
              <a:buNone/>
              <a:defRPr/>
            </a:pPr>
            <a:endParaRPr lang="en-US" sz="3200" dirty="0" smtClean="0"/>
          </a:p>
          <a:p>
            <a:pPr marL="0" indent="0" eaLnBrk="1" hangingPunct="1">
              <a:buFontTx/>
              <a:buNone/>
              <a:defRPr/>
            </a:pPr>
            <a:r>
              <a:rPr lang="en-US" sz="3200" dirty="0" smtClean="0"/>
              <a:t>8. 3x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(x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 – 2x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+ 5x +1) </a:t>
            </a:r>
          </a:p>
        </p:txBody>
      </p:sp>
      <p:sp>
        <p:nvSpPr>
          <p:cNvPr id="52228" name="Date Placeholder 3"/>
          <p:cNvSpPr>
            <a:spLocks noGrp="1"/>
          </p:cNvSpPr>
          <p:nvPr>
            <p:ph type="dt" sz="half" idx="10"/>
          </p:nvPr>
        </p:nvSpPr>
        <p:spPr>
          <a:xfrm>
            <a:off x="7543800" y="0"/>
            <a:ext cx="1600200" cy="476250"/>
          </a:xfrm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fld id="{B2C02A23-AB83-49EB-9D43-9D7553541E49}" type="datetime1">
              <a:rPr lang="en-US" altLang="en-US" sz="1400" smtClean="0">
                <a:latin typeface="Arial" charset="0"/>
              </a:rPr>
              <a:pPr eaLnBrk="1" hangingPunct="1"/>
              <a:t>1/12/2016</a:t>
            </a:fld>
            <a:r>
              <a:rPr lang="en-US" altLang="en-US" sz="1400" smtClean="0">
                <a:latin typeface="Arial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7200" u="sng" dirty="0" smtClean="0">
                <a:solidFill>
                  <a:srgbClr val="FF0000"/>
                </a:solidFill>
              </a:rPr>
              <a:t>Practice WS</a:t>
            </a:r>
          </a:p>
        </p:txBody>
      </p:sp>
      <p:sp>
        <p:nvSpPr>
          <p:cNvPr id="53251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fld id="{F5A88ECA-756A-4E55-98B9-E06FFAFE81E8}" type="datetime1">
              <a:rPr lang="en-US" altLang="en-US" sz="1400" smtClean="0">
                <a:latin typeface="Arial" charset="0"/>
              </a:rPr>
              <a:pPr eaLnBrk="1" hangingPunct="1"/>
              <a:t>1/12/2016</a:t>
            </a:fld>
            <a:r>
              <a:rPr lang="en-US" altLang="en-US" sz="1400" dirty="0" smtClean="0">
                <a:latin typeface="Arial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fld id="{BF58CBA6-AD89-4DCC-95A4-62D77E2B19B8}" type="datetime1">
              <a:rPr lang="en-US" altLang="en-US" sz="1400" smtClean="0">
                <a:latin typeface="Arial" charset="0"/>
              </a:rPr>
              <a:pPr eaLnBrk="1" hangingPunct="1"/>
              <a:t>1/12/2016</a:t>
            </a:fld>
            <a:r>
              <a:rPr lang="en-US" altLang="en-US" sz="1400" smtClean="0">
                <a:latin typeface="Arial" charset="0"/>
              </a:rPr>
              <a:t>  </a:t>
            </a:r>
          </a:p>
          <a:p>
            <a:pPr eaLnBrk="1" hangingPunct="1"/>
            <a:r>
              <a:rPr lang="en-US" altLang="en-US" sz="1400" smtClean="0">
                <a:latin typeface="Arial" charset="0"/>
              </a:rPr>
              <a:t>Day 6</a:t>
            </a:r>
          </a:p>
        </p:txBody>
      </p:sp>
      <p:sp>
        <p:nvSpPr>
          <p:cNvPr id="5" name="Rectangle 4"/>
          <p:cNvSpPr/>
          <p:nvPr/>
        </p:nvSpPr>
        <p:spPr>
          <a:xfrm>
            <a:off x="945092" y="1485275"/>
            <a:ext cx="6983002" cy="3785652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9600" b="1" i="1" dirty="0">
                <a:ln w="11430"/>
                <a:blipFill>
                  <a:blip r:embed="rId2"/>
                  <a:tile tx="0" ty="0" sx="100000" sy="100000" flip="none" algn="tl"/>
                </a:blip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Homework </a:t>
            </a:r>
          </a:p>
          <a:p>
            <a:pPr algn="ctr">
              <a:defRPr/>
            </a:pPr>
            <a:r>
              <a:rPr lang="en-US" sz="9600" b="1" i="1" dirty="0">
                <a:ln w="11430"/>
                <a:blipFill>
                  <a:blip r:embed="rId2"/>
                  <a:tile tx="0" ty="0" sx="100000" sy="100000" flip="none" algn="tl"/>
                </a:blip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Sheet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9F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7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 Questions???</a:t>
            </a:r>
          </a:p>
        </p:txBody>
      </p:sp>
      <p:sp>
        <p:nvSpPr>
          <p:cNvPr id="31747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0" y="0"/>
            <a:ext cx="1524000" cy="476250"/>
          </a:xfrm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fld id="{BB0F258A-3147-45FE-ABD5-79F416D9891D}" type="datetime1">
              <a:rPr lang="en-US" altLang="en-US" sz="1400" smtClean="0">
                <a:latin typeface="Arial" charset="0"/>
              </a:rPr>
              <a:pPr eaLnBrk="1" hangingPunct="1"/>
              <a:t>1/12/2016</a:t>
            </a:fld>
            <a:r>
              <a:rPr lang="en-US" altLang="en-US" sz="1400" smtClean="0">
                <a:latin typeface="Arial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WordArt 3"/>
          <p:cNvSpPr>
            <a:spLocks noChangeArrowheads="1" noChangeShapeType="1" noTextEdit="1"/>
          </p:cNvSpPr>
          <p:nvPr/>
        </p:nvSpPr>
        <p:spPr bwMode="auto">
          <a:xfrm>
            <a:off x="457200" y="381000"/>
            <a:ext cx="8453438" cy="2590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9657"/>
              </a:avLst>
            </a:prstTxWarp>
          </a:bodyPr>
          <a:lstStyle/>
          <a:p>
            <a:pPr algn="ctr"/>
            <a:r>
              <a:rPr lang="en-US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RULES FOR SIMPLIFING </a:t>
            </a:r>
          </a:p>
        </p:txBody>
      </p:sp>
      <p:sp>
        <p:nvSpPr>
          <p:cNvPr id="33796" name="WordArt 5"/>
          <p:cNvSpPr>
            <a:spLocks noChangeArrowheads="1" noChangeShapeType="1" noTextEdit="1"/>
          </p:cNvSpPr>
          <p:nvPr/>
        </p:nvSpPr>
        <p:spPr bwMode="auto">
          <a:xfrm>
            <a:off x="381000" y="3276600"/>
            <a:ext cx="8382000" cy="2667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30208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EXPONENTIAL EXPRESSIONS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33400" y="457200"/>
            <a:ext cx="8153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Comic Sans MS" pitchFamily="66" charset="0"/>
              </a:rPr>
              <a:t>WHEN MULTIPLYING LIKE BASES, YOU ADD THE EXPONENTS</a:t>
            </a:r>
          </a:p>
        </p:txBody>
      </p:sp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1535113" y="3527425"/>
          <a:ext cx="6149975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12" name="Equation" r:id="rId3" imgW="1244600" imgH="228600" progId="Equation.DSMT4">
                  <p:embed/>
                </p:oleObj>
              </mc:Choice>
              <mc:Fallback>
                <p:oleObj name="Equation" r:id="rId3" imgW="1244600" imgH="228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5113" y="3527425"/>
                        <a:ext cx="6149975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743200" y="28194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Comic Sans MS" pitchFamily="66" charset="0"/>
              </a:rPr>
              <a:t>FOR EXAMPLE: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2743200" y="43434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Comic Sans MS" pitchFamily="66" charset="0"/>
              </a:rPr>
              <a:t>NOW YOU TRY:</a:t>
            </a:r>
          </a:p>
        </p:txBody>
      </p:sp>
      <p:graphicFrame>
        <p:nvGraphicFramePr>
          <p:cNvPr id="4107" name="Object 11"/>
          <p:cNvGraphicFramePr>
            <a:graphicFrameLocks noChangeAspect="1"/>
          </p:cNvGraphicFramePr>
          <p:nvPr/>
        </p:nvGraphicFramePr>
        <p:xfrm>
          <a:off x="1169988" y="4913313"/>
          <a:ext cx="3271837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13" name="Equation" r:id="rId5" imgW="672808" imgH="228501" progId="Equation.DSMT4">
                  <p:embed/>
                </p:oleObj>
              </mc:Choice>
              <mc:Fallback>
                <p:oleObj name="Equation" r:id="rId5" imgW="672808" imgH="228501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9988" y="4913313"/>
                        <a:ext cx="3271837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9" name="Object 13"/>
          <p:cNvGraphicFramePr>
            <a:graphicFrameLocks noChangeAspect="1"/>
          </p:cNvGraphicFramePr>
          <p:nvPr/>
        </p:nvGraphicFramePr>
        <p:xfrm>
          <a:off x="2117725" y="1724025"/>
          <a:ext cx="2535238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14" name="Equation" r:id="rId7" imgW="685800" imgH="228600" progId="Equation.DSMT4">
                  <p:embed/>
                </p:oleObj>
              </mc:Choice>
              <mc:Fallback>
                <p:oleObj name="Equation" r:id="rId7" imgW="685800" imgH="228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7725" y="1724025"/>
                        <a:ext cx="2535238" cy="80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0" name="Object 14"/>
          <p:cNvGraphicFramePr>
            <a:graphicFrameLocks noChangeAspect="1"/>
          </p:cNvGraphicFramePr>
          <p:nvPr/>
        </p:nvGraphicFramePr>
        <p:xfrm>
          <a:off x="4719638" y="1676400"/>
          <a:ext cx="12065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15" name="Equation" r:id="rId9" imgW="330057" imgH="203112" progId="Equation.DSMT4">
                  <p:embed/>
                </p:oleObj>
              </mc:Choice>
              <mc:Fallback>
                <p:oleObj name="Equation" r:id="rId9" imgW="330057" imgH="203112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9638" y="1676400"/>
                        <a:ext cx="1206500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utoUpdateAnimBg="0"/>
      <p:bldP spid="4105" grpId="0" autoUpdateAnimBg="0"/>
      <p:bldP spid="410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33400" y="457200"/>
            <a:ext cx="81534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Comic Sans MS" pitchFamily="66" charset="0"/>
              </a:rPr>
              <a:t>WHEN RAISING A POWER TO A POWER, YOU MULTIPLY THE EXPONENTS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743200" y="31242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Comic Sans MS" pitchFamily="66" charset="0"/>
              </a:rPr>
              <a:t>FOR EXAMPLE: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743200" y="46482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Comic Sans MS" pitchFamily="66" charset="0"/>
              </a:rPr>
              <a:t>NOW YOU TRY:</a:t>
            </a:r>
          </a:p>
        </p:txBody>
      </p:sp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3171825" y="2135188"/>
          <a:ext cx="287655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2" name="Equation" r:id="rId3" imgW="774364" imgH="253890" progId="Equation.DSMT4">
                  <p:embed/>
                </p:oleObj>
              </mc:Choice>
              <mc:Fallback>
                <p:oleObj name="Equation" r:id="rId3" imgW="774364" imgH="25389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1825" y="2135188"/>
                        <a:ext cx="2876550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2897188" y="3654425"/>
          <a:ext cx="3427412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3" name="Equation" r:id="rId5" imgW="1155199" imgH="266584" progId="Equation.DSMT4">
                  <p:embed/>
                </p:oleObj>
              </mc:Choice>
              <mc:Fallback>
                <p:oleObj name="Equation" r:id="rId5" imgW="1155199" imgH="266584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7188" y="3654425"/>
                        <a:ext cx="3427412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1892300" y="5262563"/>
          <a:ext cx="2376488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4" name="Equation" r:id="rId7" imgW="494870" imgH="253780" progId="Equation.DSMT4">
                  <p:embed/>
                </p:oleObj>
              </mc:Choice>
              <mc:Fallback>
                <p:oleObj name="Equation" r:id="rId7" imgW="494870" imgH="2537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2300" y="5262563"/>
                        <a:ext cx="2376488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26" grpId="0" autoUpdateAnimBg="0"/>
      <p:bldP spid="512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33400" y="457200"/>
            <a:ext cx="81534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Comic Sans MS" pitchFamily="66" charset="0"/>
              </a:rPr>
              <a:t>ANY INTEGER RAISED TO NEGATIVE ONE IS THE RECIPROCAL OF THAT INTEGER.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743200" y="31242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Comic Sans MS" pitchFamily="66" charset="0"/>
              </a:rPr>
              <a:t>FOR EXAMPLE: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743200" y="46482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Comic Sans MS" pitchFamily="66" charset="0"/>
              </a:rPr>
              <a:t>NOW YOU TRY:</a:t>
            </a:r>
          </a:p>
        </p:txBody>
      </p:sp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3752850" y="2032000"/>
          <a:ext cx="1712913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46" name="Equation" r:id="rId3" imgW="533169" imgH="393529" progId="Equation.DSMT4">
                  <p:embed/>
                </p:oleObj>
              </mc:Choice>
              <mc:Fallback>
                <p:oleObj name="Equation" r:id="rId3" imgW="533169" imgH="393529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2850" y="2032000"/>
                        <a:ext cx="1712913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3679825" y="3633788"/>
          <a:ext cx="1858963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47" name="Equation" r:id="rId5" imgW="507780" imgH="393529" progId="Equation.DSMT4">
                  <p:embed/>
                </p:oleObj>
              </mc:Choice>
              <mc:Fallback>
                <p:oleObj name="Equation" r:id="rId5" imgW="507780" imgH="393529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9825" y="3633788"/>
                        <a:ext cx="1858963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3159125" y="5354638"/>
          <a:ext cx="1727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48" name="Equation" r:id="rId7" imgW="431613" imgH="203112" progId="Equation.DSMT4">
                  <p:embed/>
                </p:oleObj>
              </mc:Choice>
              <mc:Fallback>
                <p:oleObj name="Equation" r:id="rId7" imgW="431613" imgH="203112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125" y="5354638"/>
                        <a:ext cx="17272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  <p:bldP spid="6148" grpId="0" autoUpdateAnimBg="0"/>
      <p:bldP spid="614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533400" y="457200"/>
            <a:ext cx="8153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Comic Sans MS" pitchFamily="66" charset="0"/>
              </a:rPr>
              <a:t>Any fraction raised to negative one is the reciprocal of that fraction.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743200" y="31242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Comic Sans MS" pitchFamily="66" charset="0"/>
              </a:rPr>
              <a:t>FOR EXAMPLE: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743200" y="46482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Comic Sans MS" pitchFamily="66" charset="0"/>
              </a:rPr>
              <a:t>NOW YOU TRY:</a:t>
            </a:r>
          </a:p>
        </p:txBody>
      </p:sp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3432175" y="1835150"/>
          <a:ext cx="2354263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70" name="Equation" r:id="rId3" imgW="710891" imgH="444307" progId="Equation.DSMT4">
                  <p:embed/>
                </p:oleObj>
              </mc:Choice>
              <mc:Fallback>
                <p:oleObj name="Equation" r:id="rId3" imgW="710891" imgH="444307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2175" y="1835150"/>
                        <a:ext cx="2354263" cy="976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3598863" y="3636963"/>
          <a:ext cx="2022475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71" name="Equation" r:id="rId5" imgW="698500" imgH="457200" progId="Equation.DSMT4">
                  <p:embed/>
                </p:oleObj>
              </mc:Choice>
              <mc:Fallback>
                <p:oleObj name="Equation" r:id="rId5" imgW="698500" imgH="457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8863" y="3636963"/>
                        <a:ext cx="2022475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9" name="Object 11"/>
          <p:cNvGraphicFramePr>
            <a:graphicFrameLocks noChangeAspect="1"/>
          </p:cNvGraphicFramePr>
          <p:nvPr/>
        </p:nvGraphicFramePr>
        <p:xfrm>
          <a:off x="2981325" y="5149850"/>
          <a:ext cx="1793875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72" name="Equation" r:id="rId7" imgW="609600" imgH="457200" progId="Equation.DSMT4">
                  <p:embed/>
                </p:oleObj>
              </mc:Choice>
              <mc:Fallback>
                <p:oleObj name="Equation" r:id="rId7" imgW="609600" imgH="457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1325" y="5149850"/>
                        <a:ext cx="1793875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72" grpId="0" autoUpdateAnimBg="0"/>
      <p:bldP spid="717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33400" y="457200"/>
            <a:ext cx="8153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Comic Sans MS" pitchFamily="66" charset="0"/>
              </a:rPr>
              <a:t>WHEN DIVIDING LIKE BASES, YOU SUBTRACT THE EXPONENTS.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743200" y="31242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Comic Sans MS" pitchFamily="66" charset="0"/>
              </a:rPr>
              <a:t>FOR EXAMPLE: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743200" y="46482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Comic Sans MS" pitchFamily="66" charset="0"/>
              </a:rPr>
              <a:t>NOW YOU TRY:</a:t>
            </a:r>
          </a:p>
        </p:txBody>
      </p:sp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3033713" y="1749425"/>
          <a:ext cx="3152775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4" name="Equation" r:id="rId3" imgW="850900" imgH="457200" progId="Equation.DSMT4">
                  <p:embed/>
                </p:oleObj>
              </mc:Choice>
              <mc:Fallback>
                <p:oleObj name="Equation" r:id="rId3" imgW="850900" imgH="457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3713" y="1749425"/>
                        <a:ext cx="3152775" cy="10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2" name="Object 10"/>
          <p:cNvGraphicFramePr>
            <a:graphicFrameLocks noChangeAspect="1"/>
          </p:cNvGraphicFramePr>
          <p:nvPr/>
        </p:nvGraphicFramePr>
        <p:xfrm>
          <a:off x="2473325" y="3584575"/>
          <a:ext cx="4044950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5" name="Equation" r:id="rId5" imgW="1206500" imgH="482600" progId="Equation.DSMT4">
                  <p:embed/>
                </p:oleObj>
              </mc:Choice>
              <mc:Fallback>
                <p:oleObj name="Equation" r:id="rId5" imgW="1206500" imgH="482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3325" y="3584575"/>
                        <a:ext cx="4044950" cy="97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3" name="Object 11"/>
          <p:cNvGraphicFramePr>
            <a:graphicFrameLocks noChangeAspect="1"/>
          </p:cNvGraphicFramePr>
          <p:nvPr/>
        </p:nvGraphicFramePr>
        <p:xfrm>
          <a:off x="2519363" y="5164138"/>
          <a:ext cx="201295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6" name="Equation" r:id="rId7" imgW="571252" imgH="482391" progId="Equation.DSMT4">
                  <p:embed/>
                </p:oleObj>
              </mc:Choice>
              <mc:Fallback>
                <p:oleObj name="Equation" r:id="rId7" imgW="571252" imgH="482391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9363" y="5164138"/>
                        <a:ext cx="201295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  <p:bldP spid="8196" grpId="0" autoUpdateAnimBg="0"/>
      <p:bldP spid="8197" grpId="0" autoUpdateAnimBg="0"/>
    </p:bldLst>
  </p:timing>
</p:sld>
</file>

<file path=ppt/theme/theme1.xml><?xml version="1.0" encoding="utf-8"?>
<a:theme xmlns:a="http://schemas.openxmlformats.org/drawingml/2006/main" name="iRespondGraph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3121</TotalTime>
  <Words>353</Words>
  <Application>Microsoft Office PowerPoint</Application>
  <PresentationFormat>On-screen Show (4:3)</PresentationFormat>
  <Paragraphs>70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Cambria Math</vt:lpstr>
      <vt:lpstr>Century Gothic</vt:lpstr>
      <vt:lpstr>Comic Sans MS</vt:lpstr>
      <vt:lpstr>Trebuchet MS</vt:lpstr>
      <vt:lpstr>Wingdings 3</vt:lpstr>
      <vt:lpstr>iRespondGraphMaster</vt:lpstr>
      <vt:lpstr>Facet</vt:lpstr>
      <vt:lpstr>Equation</vt:lpstr>
      <vt:lpstr>Warm-up!!</vt:lpstr>
      <vt:lpstr>Simplify the following expressions</vt:lpstr>
      <vt:lpstr>Homework Questions???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Practice Exponents</vt:lpstr>
      <vt:lpstr>PowerPoint Presentation</vt:lpstr>
      <vt:lpstr>Practice WS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 Functions</dc:title>
  <dc:creator>Cobb County School District</dc:creator>
  <cp:lastModifiedBy>Lavon Sampson</cp:lastModifiedBy>
  <cp:revision>46</cp:revision>
  <cp:lastPrinted>2012-10-16T16:27:23Z</cp:lastPrinted>
  <dcterms:created xsi:type="dcterms:W3CDTF">2009-08-16T01:25:46Z</dcterms:created>
  <dcterms:modified xsi:type="dcterms:W3CDTF">2016-01-12T19:18:14Z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